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3"/>
  </p:notesMasterIdLst>
  <p:sldIdLst>
    <p:sldId id="256" r:id="rId2"/>
    <p:sldId id="257" r:id="rId3"/>
    <p:sldId id="258" r:id="rId4"/>
    <p:sldId id="259" r:id="rId5"/>
    <p:sldId id="260" r:id="rId6"/>
    <p:sldId id="261" r:id="rId7"/>
    <p:sldId id="265" r:id="rId8"/>
    <p:sldId id="262" r:id="rId9"/>
    <p:sldId id="263" r:id="rId10"/>
    <p:sldId id="264" r:id="rId11"/>
    <p:sldId id="267"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49"/>
    <p:restoredTop sz="94622"/>
  </p:normalViewPr>
  <p:slideViewPr>
    <p:cSldViewPr snapToGrid="0" snapToObjects="1">
      <p:cViewPr varScale="1">
        <p:scale>
          <a:sx n="141" d="100"/>
          <a:sy n="141" d="100"/>
        </p:scale>
        <p:origin x="38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95DBFD-0A6D-2C41-8E37-C0AD970DBCEF}" type="datetimeFigureOut">
              <a:rPr lang="en-US" smtClean="0"/>
              <a:t>3/19/17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621158-7682-C640-8464-166250AE4F42}" type="slidenum">
              <a:rPr lang="en-US" smtClean="0"/>
              <a:t>‹#›</a:t>
            </a:fld>
            <a:endParaRPr lang="en-US"/>
          </a:p>
        </p:txBody>
      </p:sp>
    </p:spTree>
    <p:extLst>
      <p:ext uri="{BB962C8B-B14F-4D97-AF65-F5344CB8AC3E}">
        <p14:creationId xmlns:p14="http://schemas.microsoft.com/office/powerpoint/2010/main" val="1256040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1AABB49-AA5E-274F-A86D-88233C00C704}" type="datetimeFigureOut">
              <a:rPr lang="en-US" smtClean="0"/>
              <a:t>3/19/17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6083D5-0783-F04A-9690-C14627999F9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1AABB49-AA5E-274F-A86D-88233C00C704}" type="datetimeFigureOut">
              <a:rPr lang="en-US" smtClean="0"/>
              <a:t>3/19/17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6083D5-0783-F04A-9690-C14627999F9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1AABB49-AA5E-274F-A86D-88233C00C704}" type="datetimeFigureOut">
              <a:rPr lang="en-US" smtClean="0"/>
              <a:t>3/19/17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6083D5-0783-F04A-9690-C14627999F9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1AABB49-AA5E-274F-A86D-88233C00C704}" type="datetimeFigureOut">
              <a:rPr lang="en-US" smtClean="0"/>
              <a:t>3/19/17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6083D5-0783-F04A-9690-C14627999F9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1AABB49-AA5E-274F-A86D-88233C00C704}" type="datetimeFigureOut">
              <a:rPr lang="en-US" smtClean="0"/>
              <a:t>3/19/17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6083D5-0783-F04A-9690-C14627999F95}"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1AABB49-AA5E-274F-A86D-88233C00C704}" type="datetimeFigureOut">
              <a:rPr lang="en-US" smtClean="0"/>
              <a:t>3/19/17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6083D5-0783-F04A-9690-C14627999F9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1AABB49-AA5E-274F-A86D-88233C00C704}" type="datetimeFigureOut">
              <a:rPr lang="en-US" smtClean="0"/>
              <a:t>3/19/17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6083D5-0783-F04A-9690-C14627999F9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1AABB49-AA5E-274F-A86D-88233C00C704}" type="datetimeFigureOut">
              <a:rPr lang="en-US" smtClean="0"/>
              <a:t>3/19/17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6083D5-0783-F04A-9690-C14627999F9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AABB49-AA5E-274F-A86D-88233C00C704}" type="datetimeFigureOut">
              <a:rPr lang="en-US" smtClean="0"/>
              <a:t>3/19/17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6083D5-0783-F04A-9690-C14627999F9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AABB49-AA5E-274F-A86D-88233C00C704}" type="datetimeFigureOut">
              <a:rPr lang="en-US" smtClean="0"/>
              <a:t>3/19/17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6083D5-0783-F04A-9690-C14627999F9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AABB49-AA5E-274F-A86D-88233C00C704}" type="datetimeFigureOut">
              <a:rPr lang="en-US" smtClean="0"/>
              <a:t>3/19/17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6083D5-0783-F04A-9690-C14627999F9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AABB49-AA5E-274F-A86D-88233C00C704}" type="datetimeFigureOut">
              <a:rPr lang="en-US" smtClean="0"/>
              <a:t>3/19/17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6083D5-0783-F04A-9690-C14627999F95}" type="slidenum">
              <a:rPr lang="en-US" smtClean="0"/>
              <a:t>‹#›</a:t>
            </a:fld>
            <a:endParaRPr lang="en-US"/>
          </a:p>
        </p:txBody>
      </p:sp>
    </p:spTree>
    <p:extLst>
      <p:ext uri="{BB962C8B-B14F-4D97-AF65-F5344CB8AC3E}">
        <p14:creationId xmlns:p14="http://schemas.microsoft.com/office/powerpoint/2010/main" val="15017154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g"/><Relationship Id="rId3" Type="http://schemas.openxmlformats.org/officeDocument/2006/relationships/image" Target="../media/image2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 Id="rId3" Type="http://schemas.openxmlformats.org/officeDocument/2006/relationships/image" Target="../media/image2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sparkfun.com/products/13711" TargetMode="External"/><Relationship Id="rId4" Type="http://schemas.openxmlformats.org/officeDocument/2006/relationships/image" Target="../media/image4.tiff"/><Relationship Id="rId5"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hyperlink" Target="https://www.adafruit.com/product/2471"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 Id="rId3" Type="http://schemas.openxmlformats.org/officeDocument/2006/relationships/image" Target="../media/image12.jpg"/></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5.jpg"/><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4" Type="http://schemas.openxmlformats.org/officeDocument/2006/relationships/image" Target="../media/image18.jpg"/><Relationship Id="rId1" Type="http://schemas.openxmlformats.org/officeDocument/2006/relationships/slideLayout" Target="../slideLayouts/slideLayout2.xml"/><Relationship Id="rId2"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0534" y="-354344"/>
            <a:ext cx="7772400" cy="2387600"/>
          </a:xfrm>
        </p:spPr>
        <p:txBody>
          <a:bodyPr>
            <a:normAutofit/>
          </a:bodyPr>
          <a:lstStyle/>
          <a:p>
            <a:r>
              <a:rPr lang="en-US" sz="3600" dirty="0"/>
              <a:t>[BSS </a:t>
            </a:r>
            <a:r>
              <a:rPr lang="en-US" sz="3600" dirty="0" err="1"/>
              <a:t>WiFi</a:t>
            </a:r>
            <a:r>
              <a:rPr lang="en-US" sz="3600" dirty="0"/>
              <a:t> Multi-device testing]</a:t>
            </a:r>
          </a:p>
        </p:txBody>
      </p:sp>
      <p:sp>
        <p:nvSpPr>
          <p:cNvPr id="3" name="Subtitle 2"/>
          <p:cNvSpPr>
            <a:spLocks noGrp="1"/>
          </p:cNvSpPr>
          <p:nvPr>
            <p:ph type="subTitle" idx="1"/>
          </p:nvPr>
        </p:nvSpPr>
        <p:spPr>
          <a:xfrm>
            <a:off x="1097734" y="2125331"/>
            <a:ext cx="6858000" cy="1655762"/>
          </a:xfrm>
        </p:spPr>
        <p:txBody>
          <a:bodyPr/>
          <a:lstStyle/>
          <a:p>
            <a:r>
              <a:rPr lang="en-US" dirty="0" smtClean="0"/>
              <a:t>5-Mar, 2017</a:t>
            </a:r>
          </a:p>
          <a:p>
            <a:r>
              <a:rPr lang="en-US" dirty="0" smtClean="0"/>
              <a:t>Concordia University</a:t>
            </a:r>
            <a:endParaRPr lang="en-US" dirty="0"/>
          </a:p>
        </p:txBody>
      </p:sp>
      <p:pic>
        <p:nvPicPr>
          <p:cNvPr id="5" name="Picture 4"/>
          <p:cNvPicPr>
            <a:picLocks noChangeAspect="1"/>
          </p:cNvPicPr>
          <p:nvPr/>
        </p:nvPicPr>
        <p:blipFill>
          <a:blip r:embed="rId2"/>
          <a:stretch>
            <a:fillRect/>
          </a:stretch>
        </p:blipFill>
        <p:spPr>
          <a:xfrm>
            <a:off x="3921553" y="3202476"/>
            <a:ext cx="1210362" cy="907772"/>
          </a:xfrm>
          <a:prstGeom prst="rect">
            <a:avLst/>
          </a:prstGeom>
          <a:solidFill>
            <a:srgbClr val="000000">
              <a:shade val="95000"/>
            </a:srgbClr>
          </a:solidFill>
          <a:ln w="38100" cap="sq">
            <a:solidFill>
              <a:srgbClr val="000000"/>
            </a:solidFill>
            <a:miter lim="800000"/>
          </a:ln>
          <a:effectLst>
            <a:outerShdw blurRad="50800" dist="76200" dir="2700000" algn="tl" rotWithShape="0">
              <a:prstClr val="black">
                <a:alpha val="40000"/>
              </a:prstClr>
            </a:outerShdw>
          </a:effectLst>
        </p:spPr>
      </p:pic>
      <p:sp>
        <p:nvSpPr>
          <p:cNvPr id="4" name="TextBox 3"/>
          <p:cNvSpPr txBox="1"/>
          <p:nvPr/>
        </p:nvSpPr>
        <p:spPr>
          <a:xfrm>
            <a:off x="244445" y="4336491"/>
            <a:ext cx="8564577" cy="1200329"/>
          </a:xfrm>
          <a:prstGeom prst="rect">
            <a:avLst/>
          </a:prstGeom>
          <a:noFill/>
        </p:spPr>
        <p:txBody>
          <a:bodyPr wrap="square" rtlCol="0">
            <a:spAutoFit/>
          </a:bodyPr>
          <a:lstStyle/>
          <a:p>
            <a:pPr algn="ctr"/>
            <a:r>
              <a:rPr lang="en-US" dirty="0" smtClean="0"/>
              <a:t>Experiment designed and conducted by:</a:t>
            </a:r>
          </a:p>
          <a:p>
            <a:pPr algn="ctr"/>
            <a:r>
              <a:rPr lang="en-US" dirty="0" smtClean="0"/>
              <a:t>John Sullivan and Travis West</a:t>
            </a:r>
            <a:br>
              <a:rPr lang="en-US" dirty="0" smtClean="0"/>
            </a:br>
            <a:r>
              <a:rPr lang="en-US" dirty="0" smtClean="0"/>
              <a:t> </a:t>
            </a:r>
          </a:p>
          <a:p>
            <a:pPr algn="ctr"/>
            <a:r>
              <a:rPr lang="en-US" dirty="0" smtClean="0"/>
              <a:t>with the participation of the </a:t>
            </a:r>
            <a:r>
              <a:rPr lang="en-US" dirty="0" err="1" smtClean="0"/>
              <a:t>Body:Suit:Score</a:t>
            </a:r>
            <a:r>
              <a:rPr lang="en-US" dirty="0" smtClean="0"/>
              <a:t> research-creation team and volunteers </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9536" y="5651616"/>
            <a:ext cx="1692996" cy="56461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2532" y="5678165"/>
            <a:ext cx="1258433" cy="511515"/>
          </a:xfrm>
          <a:prstGeom prst="rect">
            <a:avLst/>
          </a:prstGeom>
        </p:spPr>
      </p:pic>
    </p:spTree>
    <p:extLst>
      <p:ext uri="{BB962C8B-B14F-4D97-AF65-F5344CB8AC3E}">
        <p14:creationId xmlns:p14="http://schemas.microsoft.com/office/powerpoint/2010/main" val="76914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5000"/>
                                  </p:stCondLst>
                                  <p:childTnLst>
                                    <p:animEffect transition="out" filter="fade">
                                      <p:cBhvr>
                                        <p:cTn id="6" dur="5000"/>
                                        <p:tgtEl>
                                          <p:spTgt spid="5"/>
                                        </p:tgtEl>
                                      </p:cBhvr>
                                    </p:animEffect>
                                    <p:set>
                                      <p:cBhvr>
                                        <p:cTn id="7" dur="1" fill="hold">
                                          <p:stCondLst>
                                            <p:cond delay="4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663" y="272261"/>
            <a:ext cx="7886700" cy="1325563"/>
          </a:xfrm>
        </p:spPr>
        <p:txBody>
          <a:bodyPr/>
          <a:lstStyle/>
          <a:p>
            <a:r>
              <a:rPr lang="en-US" dirty="0" smtClean="0"/>
              <a:t>[Jitter]</a:t>
            </a:r>
            <a:endParaRPr lang="en-US" dirty="0"/>
          </a:p>
        </p:txBody>
      </p:sp>
      <p:sp>
        <p:nvSpPr>
          <p:cNvPr id="5" name="TextBox 4"/>
          <p:cNvSpPr txBox="1"/>
          <p:nvPr/>
        </p:nvSpPr>
        <p:spPr>
          <a:xfrm>
            <a:off x="2068633" y="611878"/>
            <a:ext cx="6740872" cy="646331"/>
          </a:xfrm>
          <a:prstGeom prst="rect">
            <a:avLst/>
          </a:prstGeom>
          <a:noFill/>
        </p:spPr>
        <p:txBody>
          <a:bodyPr wrap="square" rtlCol="0">
            <a:spAutoFit/>
          </a:bodyPr>
          <a:lstStyle/>
          <a:p>
            <a:r>
              <a:rPr lang="en-US" sz="1200" dirty="0" smtClean="0"/>
              <a:t>Jitter was measured when one of the “random” blinking messages was sent. A random message consisted of a series of randomly timed on and off messages. Jitter was calculated by comparing the specific timing sequence of the string of sent messages with the timing sequence of the messages echoed back. </a:t>
            </a:r>
            <a:endParaRPr lang="en-US" sz="1200" dirty="0"/>
          </a:p>
        </p:txBody>
      </p:sp>
      <p:sp>
        <p:nvSpPr>
          <p:cNvPr id="8" name="TextBox 7"/>
          <p:cNvSpPr txBox="1"/>
          <p:nvPr/>
        </p:nvSpPr>
        <p:spPr>
          <a:xfrm>
            <a:off x="614476" y="5611905"/>
            <a:ext cx="3716363" cy="261610"/>
          </a:xfrm>
          <a:prstGeom prst="rect">
            <a:avLst/>
          </a:prstGeom>
          <a:noFill/>
        </p:spPr>
        <p:txBody>
          <a:bodyPr wrap="square" rtlCol="0">
            <a:spAutoFit/>
          </a:bodyPr>
          <a:lstStyle/>
          <a:p>
            <a:pPr algn="ctr">
              <a:spcAft>
                <a:spcPts val="600"/>
              </a:spcAft>
            </a:pPr>
            <a:r>
              <a:rPr lang="en-US" sz="1100" dirty="0" smtClean="0"/>
              <a:t>Jitter (</a:t>
            </a:r>
            <a:r>
              <a:rPr lang="en-US" sz="1100" dirty="0" err="1" smtClean="0"/>
              <a:t>ms</a:t>
            </a:r>
            <a:r>
              <a:rPr lang="en-US" sz="1100" dirty="0" smtClean="0"/>
              <a:t>) across all trials.</a:t>
            </a:r>
            <a:endParaRPr lang="en-US" sz="1100" dirty="0"/>
          </a:p>
        </p:txBody>
      </p:sp>
      <p:sp>
        <p:nvSpPr>
          <p:cNvPr id="10" name="TextBox 9"/>
          <p:cNvSpPr txBox="1"/>
          <p:nvPr/>
        </p:nvSpPr>
        <p:spPr>
          <a:xfrm>
            <a:off x="179338" y="6433501"/>
            <a:ext cx="8630167" cy="276999"/>
          </a:xfrm>
          <a:prstGeom prst="rect">
            <a:avLst/>
          </a:prstGeom>
          <a:noFill/>
        </p:spPr>
        <p:txBody>
          <a:bodyPr wrap="square" rtlCol="0">
            <a:spAutoFit/>
          </a:bodyPr>
          <a:lstStyle/>
          <a:p>
            <a:pPr algn="ctr"/>
            <a:r>
              <a:rPr lang="en-US" sz="1200" dirty="0" smtClean="0">
                <a:ln w="0"/>
                <a:effectLst>
                  <a:outerShdw blurRad="38100" dist="19050" dir="2700000" algn="tl" rotWithShape="0">
                    <a:schemeClr val="dk1">
                      <a:alpha val="40000"/>
                    </a:schemeClr>
                  </a:outerShdw>
                </a:effectLst>
              </a:rPr>
              <a:t>Bottom: </a:t>
            </a:r>
            <a:r>
              <a:rPr lang="en-US" sz="1200" b="1" dirty="0" smtClean="0">
                <a:solidFill>
                  <a:srgbClr val="FF0000"/>
                </a:solidFill>
              </a:rPr>
              <a:t>Red squares </a:t>
            </a:r>
            <a:r>
              <a:rPr lang="en-US" sz="1200" dirty="0" smtClean="0"/>
              <a:t>= mean; </a:t>
            </a:r>
            <a:r>
              <a:rPr lang="en-US" sz="1200" b="1" dirty="0">
                <a:solidFill>
                  <a:srgbClr val="0432FF"/>
                </a:solidFill>
              </a:rPr>
              <a:t>v</a:t>
            </a:r>
            <a:r>
              <a:rPr lang="en-US" sz="1200" b="1" dirty="0" smtClean="0">
                <a:solidFill>
                  <a:srgbClr val="0432FF"/>
                </a:solidFill>
              </a:rPr>
              <a:t>ertical bars</a:t>
            </a:r>
            <a:r>
              <a:rPr lang="en-US" sz="1200" dirty="0" smtClean="0"/>
              <a:t> = standard deviation</a:t>
            </a:r>
            <a:endParaRPr lang="en-US" sz="1200" dirty="0"/>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5507" r="4691"/>
          <a:stretch/>
        </p:blipFill>
        <p:spPr>
          <a:xfrm>
            <a:off x="179338" y="1818896"/>
            <a:ext cx="4492250" cy="3750702"/>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4278" r="5869"/>
          <a:stretch/>
        </p:blipFill>
        <p:spPr>
          <a:xfrm>
            <a:off x="4671588" y="1903771"/>
            <a:ext cx="4291344" cy="3580951"/>
          </a:xfrm>
          <a:prstGeom prst="rect">
            <a:avLst/>
          </a:prstGeom>
        </p:spPr>
      </p:pic>
      <p:sp>
        <p:nvSpPr>
          <p:cNvPr id="13" name="TextBox 12"/>
          <p:cNvSpPr txBox="1"/>
          <p:nvPr/>
        </p:nvSpPr>
        <p:spPr>
          <a:xfrm>
            <a:off x="1404507" y="1503589"/>
            <a:ext cx="6534161" cy="369332"/>
          </a:xfrm>
          <a:prstGeom prst="rect">
            <a:avLst/>
          </a:prstGeom>
          <a:noFill/>
        </p:spPr>
        <p:txBody>
          <a:bodyPr wrap="none" rtlCol="0">
            <a:spAutoFit/>
          </a:bodyPr>
          <a:lstStyle/>
          <a:p>
            <a:r>
              <a:rPr lang="en-US" smtClean="0"/>
              <a:t>Trials 1 – 15: Network configuration and message delivery condition</a:t>
            </a:r>
            <a:endParaRPr lang="en-US"/>
          </a:p>
        </p:txBody>
      </p:sp>
      <p:sp>
        <p:nvSpPr>
          <p:cNvPr id="15" name="TextBox 14"/>
          <p:cNvSpPr txBox="1"/>
          <p:nvPr/>
        </p:nvSpPr>
        <p:spPr>
          <a:xfrm>
            <a:off x="5089760" y="5600448"/>
            <a:ext cx="1713326" cy="430887"/>
          </a:xfrm>
          <a:prstGeom prst="rect">
            <a:avLst/>
          </a:prstGeom>
          <a:noFill/>
        </p:spPr>
        <p:txBody>
          <a:bodyPr wrap="square" rtlCol="0">
            <a:spAutoFit/>
          </a:bodyPr>
          <a:lstStyle/>
          <a:p>
            <a:pPr algn="ctr">
              <a:spcAft>
                <a:spcPts val="600"/>
              </a:spcAft>
            </a:pPr>
            <a:r>
              <a:rPr lang="en-US" sz="1100" dirty="0" smtClean="0"/>
              <a:t>Jitter by </a:t>
            </a:r>
            <a:r>
              <a:rPr lang="en-US" sz="1100" smtClean="0"/>
              <a:t>network configuration</a:t>
            </a:r>
            <a:endParaRPr lang="en-US" sz="1100" dirty="0"/>
          </a:p>
        </p:txBody>
      </p:sp>
      <p:sp>
        <p:nvSpPr>
          <p:cNvPr id="16" name="TextBox 15"/>
          <p:cNvSpPr txBox="1"/>
          <p:nvPr/>
        </p:nvSpPr>
        <p:spPr>
          <a:xfrm>
            <a:off x="7200183" y="5600448"/>
            <a:ext cx="1476970" cy="430887"/>
          </a:xfrm>
          <a:prstGeom prst="rect">
            <a:avLst/>
          </a:prstGeom>
          <a:noFill/>
        </p:spPr>
        <p:txBody>
          <a:bodyPr wrap="square" rtlCol="0">
            <a:spAutoFit/>
          </a:bodyPr>
          <a:lstStyle/>
          <a:p>
            <a:pPr algn="ctr">
              <a:spcAft>
                <a:spcPts val="600"/>
              </a:spcAft>
            </a:pPr>
            <a:r>
              <a:rPr lang="en-US" sz="1100" dirty="0" smtClean="0"/>
              <a:t>Jitter </a:t>
            </a:r>
            <a:r>
              <a:rPr lang="en-US" sz="1100" smtClean="0"/>
              <a:t>by message delivery condition</a:t>
            </a:r>
            <a:endParaRPr lang="en-US" sz="1100" dirty="0"/>
          </a:p>
        </p:txBody>
      </p:sp>
      <p:sp>
        <p:nvSpPr>
          <p:cNvPr id="17" name="TextBox 16"/>
          <p:cNvSpPr txBox="1"/>
          <p:nvPr/>
        </p:nvSpPr>
        <p:spPr>
          <a:xfrm>
            <a:off x="332765" y="6210125"/>
            <a:ext cx="8630167" cy="276999"/>
          </a:xfrm>
          <a:prstGeom prst="rect">
            <a:avLst/>
          </a:prstGeom>
          <a:noFill/>
        </p:spPr>
        <p:txBody>
          <a:bodyPr wrap="square" rtlCol="0">
            <a:spAutoFit/>
          </a:bodyPr>
          <a:lstStyle/>
          <a:p>
            <a:pPr algn="ctr"/>
            <a:r>
              <a:rPr lang="en-US" sz="1200" dirty="0" smtClean="0">
                <a:ln w="0"/>
                <a:effectLst>
                  <a:outerShdw blurRad="38100" dist="19050" dir="2700000" algn="tl" rotWithShape="0">
                    <a:schemeClr val="dk1">
                      <a:alpha val="40000"/>
                    </a:schemeClr>
                  </a:outerShdw>
                </a:effectLst>
              </a:rPr>
              <a:t>Top: </a:t>
            </a:r>
            <a:r>
              <a:rPr lang="en-US" sz="1200" b="1" dirty="0" smtClean="0">
                <a:solidFill>
                  <a:srgbClr val="0432FF"/>
                </a:solidFill>
              </a:rPr>
              <a:t>Boxes</a:t>
            </a:r>
            <a:r>
              <a:rPr lang="en-US" sz="1200" dirty="0" smtClean="0"/>
              <a:t> = interquartile range; </a:t>
            </a:r>
            <a:r>
              <a:rPr lang="en-US" sz="1200" b="1" dirty="0" smtClean="0">
                <a:solidFill>
                  <a:srgbClr val="FF0000"/>
                </a:solidFill>
              </a:rPr>
              <a:t>red lines </a:t>
            </a:r>
            <a:r>
              <a:rPr lang="en-US" sz="1200" dirty="0" smtClean="0"/>
              <a:t>= medians; </a:t>
            </a:r>
            <a:r>
              <a:rPr lang="en-US" sz="1200" b="1" dirty="0" smtClean="0"/>
              <a:t>dotted lines</a:t>
            </a:r>
            <a:r>
              <a:rPr lang="en-US" sz="1200" dirty="0" smtClean="0"/>
              <a:t> = upper/lower extremes; </a:t>
            </a:r>
            <a:r>
              <a:rPr lang="en-US" sz="1200" b="1" dirty="0" smtClean="0">
                <a:solidFill>
                  <a:srgbClr val="FF0000"/>
                </a:solidFill>
              </a:rPr>
              <a:t>crosses</a:t>
            </a:r>
            <a:r>
              <a:rPr lang="en-US" sz="1200" dirty="0" smtClean="0"/>
              <a:t> = outliers</a:t>
            </a:r>
            <a:endParaRPr lang="en-US" sz="1200" dirty="0"/>
          </a:p>
        </p:txBody>
      </p:sp>
    </p:spTree>
    <p:extLst>
      <p:ext uri="{BB962C8B-B14F-4D97-AF65-F5344CB8AC3E}">
        <p14:creationId xmlns:p14="http://schemas.microsoft.com/office/powerpoint/2010/main" val="202426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663" y="272261"/>
            <a:ext cx="7886700" cy="1325563"/>
          </a:xfrm>
        </p:spPr>
        <p:txBody>
          <a:bodyPr/>
          <a:lstStyle/>
          <a:p>
            <a:r>
              <a:rPr lang="en-US" dirty="0" smtClean="0"/>
              <a:t>[</a:t>
            </a:r>
            <a:r>
              <a:rPr lang="en-US" dirty="0" smtClean="0"/>
              <a:t>Jitter (cont.)]</a:t>
            </a:r>
            <a:endParaRPr lang="en-US" dirty="0"/>
          </a:p>
        </p:txBody>
      </p:sp>
      <p:sp>
        <p:nvSpPr>
          <p:cNvPr id="8" name="TextBox 7"/>
          <p:cNvSpPr txBox="1"/>
          <p:nvPr/>
        </p:nvSpPr>
        <p:spPr>
          <a:xfrm>
            <a:off x="4857469" y="5576495"/>
            <a:ext cx="3842912" cy="261610"/>
          </a:xfrm>
          <a:prstGeom prst="rect">
            <a:avLst/>
          </a:prstGeom>
          <a:noFill/>
        </p:spPr>
        <p:txBody>
          <a:bodyPr wrap="square" rtlCol="0">
            <a:spAutoFit/>
          </a:bodyPr>
          <a:lstStyle/>
          <a:p>
            <a:pPr algn="ctr">
              <a:spcAft>
                <a:spcPts val="600"/>
              </a:spcAft>
            </a:pPr>
            <a:r>
              <a:rPr lang="en-US" sz="1100" dirty="0" smtClean="0"/>
              <a:t>Jitter across other conditions. </a:t>
            </a:r>
            <a:endParaRPr lang="en-US" sz="1100" dirty="0"/>
          </a:p>
        </p:txBody>
      </p:sp>
      <p:sp>
        <p:nvSpPr>
          <p:cNvPr id="10" name="TextBox 9"/>
          <p:cNvSpPr txBox="1"/>
          <p:nvPr/>
        </p:nvSpPr>
        <p:spPr>
          <a:xfrm>
            <a:off x="179338" y="6433501"/>
            <a:ext cx="8630167" cy="276999"/>
          </a:xfrm>
          <a:prstGeom prst="rect">
            <a:avLst/>
          </a:prstGeom>
          <a:noFill/>
        </p:spPr>
        <p:txBody>
          <a:bodyPr wrap="square" rtlCol="0">
            <a:spAutoFit/>
          </a:bodyPr>
          <a:lstStyle/>
          <a:p>
            <a:pPr algn="ctr"/>
            <a:r>
              <a:rPr lang="en-US" sz="1200" dirty="0" smtClean="0">
                <a:ln w="0"/>
                <a:effectLst>
                  <a:outerShdw blurRad="38100" dist="19050" dir="2700000" algn="tl" rotWithShape="0">
                    <a:schemeClr val="dk1">
                      <a:alpha val="40000"/>
                    </a:schemeClr>
                  </a:outerShdw>
                </a:effectLst>
              </a:rPr>
              <a:t>Bottom: </a:t>
            </a:r>
            <a:r>
              <a:rPr lang="en-US" sz="1200" b="1" dirty="0" smtClean="0">
                <a:solidFill>
                  <a:srgbClr val="FF0000"/>
                </a:solidFill>
              </a:rPr>
              <a:t>Red squares </a:t>
            </a:r>
            <a:r>
              <a:rPr lang="en-US" sz="1200" dirty="0" smtClean="0"/>
              <a:t>= mean; </a:t>
            </a:r>
            <a:r>
              <a:rPr lang="en-US" sz="1200" b="1" dirty="0">
                <a:solidFill>
                  <a:srgbClr val="0432FF"/>
                </a:solidFill>
              </a:rPr>
              <a:t>v</a:t>
            </a:r>
            <a:r>
              <a:rPr lang="en-US" sz="1200" b="1" dirty="0" smtClean="0">
                <a:solidFill>
                  <a:srgbClr val="0432FF"/>
                </a:solidFill>
              </a:rPr>
              <a:t>ertical bars</a:t>
            </a:r>
            <a:r>
              <a:rPr lang="en-US" sz="1200" dirty="0" smtClean="0"/>
              <a:t> = standard deviation</a:t>
            </a:r>
            <a:endParaRPr lang="en-US" sz="1200" dirty="0"/>
          </a:p>
        </p:txBody>
      </p:sp>
      <p:sp>
        <p:nvSpPr>
          <p:cNvPr id="13" name="TextBox 12"/>
          <p:cNvSpPr txBox="1"/>
          <p:nvPr/>
        </p:nvSpPr>
        <p:spPr>
          <a:xfrm>
            <a:off x="332765" y="1503589"/>
            <a:ext cx="8538466" cy="369332"/>
          </a:xfrm>
          <a:prstGeom prst="rect">
            <a:avLst/>
          </a:prstGeom>
          <a:noFill/>
        </p:spPr>
        <p:txBody>
          <a:bodyPr wrap="square" rtlCol="0">
            <a:spAutoFit/>
          </a:bodyPr>
          <a:lstStyle/>
          <a:p>
            <a:pPr algn="ctr"/>
            <a:r>
              <a:rPr lang="en-US" dirty="0" smtClean="0"/>
              <a:t>16-21: Data Streaming; 22-29: Cross-channel traffic; 30 – 37: Other conditions</a:t>
            </a:r>
            <a:endParaRPr lang="en-US" dirty="0"/>
          </a:p>
        </p:txBody>
      </p:sp>
      <p:sp>
        <p:nvSpPr>
          <p:cNvPr id="15" name="TextBox 14"/>
          <p:cNvSpPr txBox="1"/>
          <p:nvPr/>
        </p:nvSpPr>
        <p:spPr>
          <a:xfrm>
            <a:off x="968068" y="5593228"/>
            <a:ext cx="1034884" cy="430887"/>
          </a:xfrm>
          <a:prstGeom prst="rect">
            <a:avLst/>
          </a:prstGeom>
          <a:noFill/>
        </p:spPr>
        <p:txBody>
          <a:bodyPr wrap="square" rtlCol="0">
            <a:spAutoFit/>
          </a:bodyPr>
          <a:lstStyle/>
          <a:p>
            <a:pPr algn="ctr">
              <a:spcAft>
                <a:spcPts val="600"/>
              </a:spcAft>
            </a:pPr>
            <a:r>
              <a:rPr lang="en-US" sz="1100" dirty="0" smtClean="0"/>
              <a:t>Jitter during </a:t>
            </a:r>
            <a:r>
              <a:rPr lang="en-US" sz="1100" smtClean="0"/>
              <a:t>data streaming</a:t>
            </a:r>
            <a:endParaRPr lang="en-US" sz="1100" dirty="0"/>
          </a:p>
        </p:txBody>
      </p:sp>
      <p:sp>
        <p:nvSpPr>
          <p:cNvPr id="16" name="TextBox 15"/>
          <p:cNvSpPr txBox="1"/>
          <p:nvPr/>
        </p:nvSpPr>
        <p:spPr>
          <a:xfrm>
            <a:off x="2809562" y="5600448"/>
            <a:ext cx="1476970" cy="430887"/>
          </a:xfrm>
          <a:prstGeom prst="rect">
            <a:avLst/>
          </a:prstGeom>
          <a:noFill/>
        </p:spPr>
        <p:txBody>
          <a:bodyPr wrap="square" rtlCol="0">
            <a:spAutoFit/>
          </a:bodyPr>
          <a:lstStyle/>
          <a:p>
            <a:pPr algn="ctr">
              <a:spcAft>
                <a:spcPts val="600"/>
              </a:spcAft>
            </a:pPr>
            <a:r>
              <a:rPr lang="en-US" sz="1100" dirty="0" smtClean="0"/>
              <a:t>Jitter with cross-channel traffic</a:t>
            </a:r>
            <a:endParaRPr lang="en-US" sz="1100" dirty="0"/>
          </a:p>
        </p:txBody>
      </p:sp>
      <p:sp>
        <p:nvSpPr>
          <p:cNvPr id="17" name="TextBox 16"/>
          <p:cNvSpPr txBox="1"/>
          <p:nvPr/>
        </p:nvSpPr>
        <p:spPr>
          <a:xfrm>
            <a:off x="332765" y="6210125"/>
            <a:ext cx="8630167" cy="276999"/>
          </a:xfrm>
          <a:prstGeom prst="rect">
            <a:avLst/>
          </a:prstGeom>
          <a:noFill/>
        </p:spPr>
        <p:txBody>
          <a:bodyPr wrap="square" rtlCol="0">
            <a:spAutoFit/>
          </a:bodyPr>
          <a:lstStyle/>
          <a:p>
            <a:pPr algn="ctr"/>
            <a:r>
              <a:rPr lang="en-US" sz="1200" dirty="0" smtClean="0">
                <a:ln w="0"/>
                <a:effectLst>
                  <a:outerShdw blurRad="38100" dist="19050" dir="2700000" algn="tl" rotWithShape="0">
                    <a:schemeClr val="dk1">
                      <a:alpha val="40000"/>
                    </a:schemeClr>
                  </a:outerShdw>
                </a:effectLst>
              </a:rPr>
              <a:t>Top: </a:t>
            </a:r>
            <a:r>
              <a:rPr lang="en-US" sz="1200" b="1" dirty="0" smtClean="0">
                <a:solidFill>
                  <a:srgbClr val="0432FF"/>
                </a:solidFill>
              </a:rPr>
              <a:t>Boxes</a:t>
            </a:r>
            <a:r>
              <a:rPr lang="en-US" sz="1200" dirty="0" smtClean="0"/>
              <a:t> = interquartile range; </a:t>
            </a:r>
            <a:r>
              <a:rPr lang="en-US" sz="1200" b="1" dirty="0" smtClean="0">
                <a:solidFill>
                  <a:srgbClr val="FF0000"/>
                </a:solidFill>
              </a:rPr>
              <a:t>red lines </a:t>
            </a:r>
            <a:r>
              <a:rPr lang="en-US" sz="1200" dirty="0" smtClean="0"/>
              <a:t>= medians; </a:t>
            </a:r>
            <a:r>
              <a:rPr lang="en-US" sz="1200" b="1" dirty="0" smtClean="0"/>
              <a:t>dotted lines</a:t>
            </a:r>
            <a:r>
              <a:rPr lang="en-US" sz="1200" dirty="0" smtClean="0"/>
              <a:t> = upper/lower extremes; </a:t>
            </a:r>
            <a:r>
              <a:rPr lang="en-US" sz="1200" b="1" dirty="0" smtClean="0">
                <a:solidFill>
                  <a:srgbClr val="FF0000"/>
                </a:solidFill>
              </a:rPr>
              <a:t>crosses</a:t>
            </a:r>
            <a:r>
              <a:rPr lang="en-US" sz="1200" dirty="0" smtClean="0"/>
              <a:t> = outliers</a:t>
            </a:r>
            <a:endParaRPr lang="en-US" sz="1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532" y="1934434"/>
            <a:ext cx="4857468" cy="364206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34434"/>
            <a:ext cx="4857469" cy="3642061"/>
          </a:xfrm>
          <a:prstGeom prst="rect">
            <a:avLst/>
          </a:prstGeom>
        </p:spPr>
      </p:pic>
    </p:spTree>
    <p:extLst>
      <p:ext uri="{BB962C8B-B14F-4D97-AF65-F5344CB8AC3E}">
        <p14:creationId xmlns:p14="http://schemas.microsoft.com/office/powerpoint/2010/main" val="1564002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a:xfrm>
            <a:off x="628650" y="1984917"/>
            <a:ext cx="7886700" cy="4081346"/>
          </a:xfrm>
        </p:spPr>
        <p:txBody>
          <a:bodyPr>
            <a:noAutofit/>
          </a:bodyPr>
          <a:lstStyle/>
          <a:p>
            <a:pPr>
              <a:spcAft>
                <a:spcPts val="1000"/>
              </a:spcAft>
            </a:pPr>
            <a:r>
              <a:rPr lang="en-US" sz="2000" dirty="0" smtClean="0"/>
              <a:t>We organized an experiment to test the capabilities of sending messages to multiple wireless devices on the same </a:t>
            </a:r>
            <a:r>
              <a:rPr lang="en-US" sz="2000" dirty="0" err="1" smtClean="0"/>
              <a:t>WiFi</a:t>
            </a:r>
            <a:r>
              <a:rPr lang="en-US" sz="2000" dirty="0" smtClean="0"/>
              <a:t> network. </a:t>
            </a:r>
          </a:p>
          <a:p>
            <a:pPr>
              <a:spcAft>
                <a:spcPts val="1000"/>
              </a:spcAft>
            </a:pPr>
            <a:r>
              <a:rPr lang="en-US" sz="2000" dirty="0" smtClean="0"/>
              <a:t>A series of 37 trials was staged to evaluate the robustness of sending and receiving messages between the devices and a host computer, testing different network setups and a number of simulated performance conditions. </a:t>
            </a:r>
          </a:p>
          <a:p>
            <a:pPr>
              <a:spcAft>
                <a:spcPts val="1000"/>
              </a:spcAft>
            </a:pPr>
            <a:r>
              <a:rPr lang="en-US" sz="2000" dirty="0" smtClean="0"/>
              <a:t>Message reliability was evaluated by 3 metrics: </a:t>
            </a:r>
          </a:p>
          <a:p>
            <a:pPr lvl="1">
              <a:spcAft>
                <a:spcPts val="1000"/>
              </a:spcAft>
            </a:pPr>
            <a:r>
              <a:rPr lang="en-US" sz="1800" dirty="0" smtClean="0"/>
              <a:t>Dependability (messages received/messages sent)</a:t>
            </a:r>
          </a:p>
          <a:p>
            <a:pPr lvl="1">
              <a:spcAft>
                <a:spcPts val="1000"/>
              </a:spcAft>
            </a:pPr>
            <a:r>
              <a:rPr lang="en-US" sz="1800" dirty="0" smtClean="0"/>
              <a:t>Latency (round trip time for messages sent from host to devices and devices echo back to host)</a:t>
            </a:r>
          </a:p>
          <a:p>
            <a:pPr lvl="1">
              <a:spcAft>
                <a:spcPts val="1000"/>
              </a:spcAft>
            </a:pPr>
            <a:r>
              <a:rPr lang="en-US" sz="1800" dirty="0" smtClean="0"/>
              <a:t>Jitter (timing variation during series of timed messages) </a:t>
            </a:r>
            <a:endParaRPr lang="en-US" sz="1800" dirty="0"/>
          </a:p>
        </p:txBody>
      </p:sp>
    </p:spTree>
    <p:extLst>
      <p:ext uri="{BB962C8B-B14F-4D97-AF65-F5344CB8AC3E}">
        <p14:creationId xmlns:p14="http://schemas.microsoft.com/office/powerpoint/2010/main" val="14970317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t>
            </a:r>
            <a:endParaRPr lang="en-US" dirty="0"/>
          </a:p>
        </p:txBody>
      </p:sp>
      <p:sp>
        <p:nvSpPr>
          <p:cNvPr id="3" name="Content Placeholder 2"/>
          <p:cNvSpPr>
            <a:spLocks noGrp="1"/>
          </p:cNvSpPr>
          <p:nvPr>
            <p:ph idx="1"/>
          </p:nvPr>
        </p:nvSpPr>
        <p:spPr/>
        <p:txBody>
          <a:bodyPr>
            <a:normAutofit/>
          </a:bodyPr>
          <a:lstStyle/>
          <a:p>
            <a:pPr>
              <a:spcAft>
                <a:spcPts val="1000"/>
              </a:spcAft>
            </a:pPr>
            <a:r>
              <a:rPr lang="en-US" sz="1600" dirty="0"/>
              <a:t>For the </a:t>
            </a:r>
            <a:r>
              <a:rPr lang="en-US" sz="1600" dirty="0" smtClean="0"/>
              <a:t>experiment, </a:t>
            </a:r>
            <a:r>
              <a:rPr lang="en-US" sz="1600" dirty="0"/>
              <a:t>8 users were each given a device comprised of a wireless microcontroller, battery, and onboard LED light. </a:t>
            </a:r>
            <a:endParaRPr lang="en-US" sz="1600" dirty="0" smtClean="0"/>
          </a:p>
          <a:p>
            <a:pPr>
              <a:spcAft>
                <a:spcPts val="1000"/>
              </a:spcAft>
            </a:pPr>
            <a:r>
              <a:rPr lang="en-US" sz="1600" dirty="0" smtClean="0"/>
              <a:t>For each trial, a host computer sent 16 messages one at a time to all devices </a:t>
            </a:r>
            <a:r>
              <a:rPr lang="en-US" sz="1600" dirty="0"/>
              <a:t>which blinked the LEDs in </a:t>
            </a:r>
            <a:r>
              <a:rPr lang="en-US" sz="1600" dirty="0" smtClean="0"/>
              <a:t>one of </a:t>
            </a:r>
            <a:r>
              <a:rPr lang="en-US" sz="1600" u="sng" dirty="0" smtClean="0"/>
              <a:t>three</a:t>
            </a:r>
            <a:r>
              <a:rPr lang="en-US" sz="1600" dirty="0" smtClean="0"/>
              <a:t> different patterns: </a:t>
            </a:r>
            <a:r>
              <a:rPr lang="en-US" sz="1600" b="1" dirty="0" smtClean="0"/>
              <a:t>fully on</a:t>
            </a:r>
            <a:r>
              <a:rPr lang="en-US" sz="1600" dirty="0" smtClean="0"/>
              <a:t>, </a:t>
            </a:r>
            <a:r>
              <a:rPr lang="en-US" sz="1600" b="1" dirty="0" smtClean="0"/>
              <a:t>steady blinking</a:t>
            </a:r>
            <a:r>
              <a:rPr lang="en-US" sz="1600" dirty="0" smtClean="0"/>
              <a:t>, and </a:t>
            </a:r>
            <a:r>
              <a:rPr lang="en-US" sz="1600" b="1" dirty="0" smtClean="0"/>
              <a:t>random blinking</a:t>
            </a:r>
            <a:r>
              <a:rPr lang="en-US" sz="1600" dirty="0" smtClean="0"/>
              <a:t>. </a:t>
            </a:r>
          </a:p>
          <a:p>
            <a:pPr>
              <a:spcAft>
                <a:spcPts val="1000"/>
              </a:spcAft>
            </a:pPr>
            <a:r>
              <a:rPr lang="en-US" sz="1600" dirty="0" smtClean="0"/>
              <a:t>Using a web application running on their smartphones, users recorded the patterns that their devices received. </a:t>
            </a:r>
          </a:p>
          <a:p>
            <a:pPr>
              <a:spcAft>
                <a:spcPts val="1000"/>
              </a:spcAft>
            </a:pPr>
            <a:r>
              <a:rPr lang="en-US" sz="1600" dirty="0" smtClean="0"/>
              <a:t>The devices also echoed back the message to the host computer. </a:t>
            </a:r>
          </a:p>
          <a:p>
            <a:pPr>
              <a:spcAft>
                <a:spcPts val="1000"/>
              </a:spcAft>
            </a:pPr>
            <a:r>
              <a:rPr lang="en-US" sz="1600" dirty="0" smtClean="0"/>
              <a:t>Data files stored the host message sent, the recorded messages that the users entered, and the messages that the devices echoed back to the host. Sent and echoed messages were </a:t>
            </a:r>
            <a:r>
              <a:rPr lang="en-US" sz="1600" dirty="0" err="1" smtClean="0"/>
              <a:t>timetagged</a:t>
            </a:r>
            <a:r>
              <a:rPr lang="en-US" sz="1600" dirty="0" smtClean="0"/>
              <a:t> to check roundtrip latency. </a:t>
            </a:r>
          </a:p>
          <a:p>
            <a:pPr>
              <a:spcAft>
                <a:spcPts val="1000"/>
              </a:spcAft>
            </a:pPr>
            <a:r>
              <a:rPr lang="en-US" sz="1600" dirty="0" smtClean="0"/>
              <a:t>Additionally, the random blinking message was a fast series of on/off messages with random timing that allowed us to test the timing accuracy of the network. </a:t>
            </a:r>
            <a:endParaRPr lang="en-US" sz="1600" dirty="0"/>
          </a:p>
          <a:p>
            <a:pPr>
              <a:spcAft>
                <a:spcPts val="1000"/>
              </a:spcAft>
            </a:pPr>
            <a:endParaRPr lang="en-US" sz="1600" dirty="0"/>
          </a:p>
        </p:txBody>
      </p:sp>
    </p:spTree>
    <p:extLst>
      <p:ext uri="{BB962C8B-B14F-4D97-AF65-F5344CB8AC3E}">
        <p14:creationId xmlns:p14="http://schemas.microsoft.com/office/powerpoint/2010/main" val="18552165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[Devices and protocols]</a:t>
            </a:r>
            <a:endParaRPr lang="en-US" dirty="0"/>
          </a:p>
        </p:txBody>
      </p:sp>
      <p:sp>
        <p:nvSpPr>
          <p:cNvPr id="3" name="Content Placeholder 2"/>
          <p:cNvSpPr>
            <a:spLocks noGrp="1"/>
          </p:cNvSpPr>
          <p:nvPr>
            <p:ph idx="1"/>
          </p:nvPr>
        </p:nvSpPr>
        <p:spPr>
          <a:xfrm>
            <a:off x="628650" y="2319453"/>
            <a:ext cx="7886700" cy="3857509"/>
          </a:xfrm>
        </p:spPr>
        <p:txBody>
          <a:bodyPr>
            <a:normAutofit/>
          </a:bodyPr>
          <a:lstStyle/>
          <a:p>
            <a:pPr>
              <a:spcAft>
                <a:spcPts val="1000"/>
              </a:spcAft>
            </a:pPr>
            <a:r>
              <a:rPr lang="en-US" sz="1800" dirty="0" smtClean="0"/>
              <a:t>6 x </a:t>
            </a:r>
            <a:r>
              <a:rPr lang="en-US" sz="1800" dirty="0" err="1" smtClean="0"/>
              <a:t>Adafruit</a:t>
            </a:r>
            <a:r>
              <a:rPr lang="en-US" sz="1800" dirty="0" smtClean="0"/>
              <a:t> Huzzah</a:t>
            </a:r>
          </a:p>
          <a:p>
            <a:pPr lvl="1">
              <a:spcAft>
                <a:spcPts val="1000"/>
              </a:spcAft>
            </a:pPr>
            <a:r>
              <a:rPr lang="en-US" sz="1400" dirty="0">
                <a:hlinkClick r:id="rId2"/>
              </a:rPr>
              <a:t>https://</a:t>
            </a:r>
            <a:r>
              <a:rPr lang="en-US" sz="1400" dirty="0" smtClean="0">
                <a:hlinkClick r:id="rId2"/>
              </a:rPr>
              <a:t>www.adafruit.com/product/2471</a:t>
            </a:r>
            <a:endParaRPr lang="en-US" sz="1400" dirty="0" smtClean="0"/>
          </a:p>
          <a:p>
            <a:pPr>
              <a:spcAft>
                <a:spcPts val="1000"/>
              </a:spcAft>
            </a:pPr>
            <a:r>
              <a:rPr lang="en-US" sz="1800" dirty="0" smtClean="0"/>
              <a:t>2 x </a:t>
            </a:r>
            <a:r>
              <a:rPr lang="en-US" sz="1800" dirty="0" err="1" smtClean="0"/>
              <a:t>Sparkfun</a:t>
            </a:r>
            <a:r>
              <a:rPr lang="en-US" sz="1800" dirty="0" smtClean="0"/>
              <a:t> ESP8266 Thing Dev</a:t>
            </a:r>
          </a:p>
          <a:p>
            <a:pPr lvl="1">
              <a:spcAft>
                <a:spcPts val="1000"/>
              </a:spcAft>
            </a:pPr>
            <a:r>
              <a:rPr lang="en-US" sz="1400" dirty="0">
                <a:hlinkClick r:id="rId3"/>
              </a:rPr>
              <a:t>https://</a:t>
            </a:r>
            <a:r>
              <a:rPr lang="en-US" sz="1400" dirty="0" smtClean="0">
                <a:hlinkClick r:id="rId3"/>
              </a:rPr>
              <a:t>www.sparkfun.com/products/13711</a:t>
            </a:r>
            <a:endParaRPr lang="en-US" sz="1800" dirty="0" smtClean="0"/>
          </a:p>
          <a:p>
            <a:pPr>
              <a:spcAft>
                <a:spcPts val="1000"/>
              </a:spcAft>
            </a:pPr>
            <a:endParaRPr lang="en-US" sz="1800" dirty="0" smtClean="0"/>
          </a:p>
          <a:p>
            <a:pPr>
              <a:spcAft>
                <a:spcPts val="1000"/>
              </a:spcAft>
            </a:pPr>
            <a:r>
              <a:rPr lang="en-US" sz="1800" dirty="0" smtClean="0"/>
              <a:t>Both devices utilize the </a:t>
            </a:r>
            <a:r>
              <a:rPr lang="en-US" sz="1800" dirty="0" err="1" smtClean="0"/>
              <a:t>Espressivo</a:t>
            </a:r>
            <a:r>
              <a:rPr lang="en-US" sz="1800" dirty="0" smtClean="0"/>
              <a:t> ESP8266 </a:t>
            </a:r>
            <a:r>
              <a:rPr lang="en-US" sz="1800" dirty="0" err="1" smtClean="0"/>
              <a:t>WiFi</a:t>
            </a:r>
            <a:r>
              <a:rPr lang="en-US" sz="1800" dirty="0" smtClean="0"/>
              <a:t>-enabled microcontroller, laid out on a development board</a:t>
            </a:r>
          </a:p>
          <a:p>
            <a:pPr>
              <a:spcAft>
                <a:spcPts val="1000"/>
              </a:spcAft>
            </a:pPr>
            <a:r>
              <a:rPr lang="en-US" sz="1800" dirty="0" smtClean="0"/>
              <a:t>Network connection was made over a regular </a:t>
            </a:r>
            <a:r>
              <a:rPr lang="en-US" sz="1800" dirty="0" err="1" smtClean="0"/>
              <a:t>WiFi</a:t>
            </a:r>
            <a:r>
              <a:rPr lang="en-US" sz="1800" dirty="0" smtClean="0"/>
              <a:t> network, using a Linksys WRT54G router running Tomato firmware. </a:t>
            </a:r>
            <a:endParaRPr lang="en-US" sz="1800" dirty="0"/>
          </a:p>
        </p:txBody>
      </p:sp>
      <p:pic>
        <p:nvPicPr>
          <p:cNvPr id="4" name="Picture 3"/>
          <p:cNvPicPr>
            <a:picLocks noChangeAspect="1"/>
          </p:cNvPicPr>
          <p:nvPr/>
        </p:nvPicPr>
        <p:blipFill>
          <a:blip r:embed="rId4"/>
          <a:stretch>
            <a:fillRect/>
          </a:stretch>
        </p:blipFill>
        <p:spPr>
          <a:xfrm>
            <a:off x="6848241" y="2004739"/>
            <a:ext cx="1383650" cy="1383650"/>
          </a:xfrm>
          <a:prstGeom prst="rect">
            <a:avLst/>
          </a:prstGeom>
          <a:ln w="12700" cap="sq">
            <a:solidFill>
              <a:srgbClr val="000000"/>
            </a:solidFill>
            <a:miter lim="800000"/>
          </a:ln>
          <a:effectLst>
            <a:outerShdw blurRad="57150" dist="50800" dir="2700000" algn="tl" rotWithShape="0">
              <a:srgbClr val="000000">
                <a:alpha val="40000"/>
              </a:srgbClr>
            </a:outerShdw>
          </a:effectLst>
        </p:spPr>
      </p:pic>
      <p:pic>
        <p:nvPicPr>
          <p:cNvPr id="5" name="Picture 4"/>
          <p:cNvPicPr>
            <a:picLocks noChangeAspect="1"/>
          </p:cNvPicPr>
          <p:nvPr/>
        </p:nvPicPr>
        <p:blipFill>
          <a:blip r:embed="rId5"/>
          <a:stretch>
            <a:fillRect/>
          </a:stretch>
        </p:blipFill>
        <p:spPr>
          <a:xfrm>
            <a:off x="4817327" y="2010242"/>
            <a:ext cx="1830192" cy="1372644"/>
          </a:xfrm>
          <a:prstGeom prst="rect">
            <a:avLst/>
          </a:prstGeom>
          <a:ln w="127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910548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[Trials]</a:t>
            </a:r>
            <a:endParaRPr lang="en-US" dirty="0"/>
          </a:p>
        </p:txBody>
      </p:sp>
      <p:sp>
        <p:nvSpPr>
          <p:cNvPr id="3" name="Content Placeholder 2"/>
          <p:cNvSpPr>
            <a:spLocks noGrp="1"/>
          </p:cNvSpPr>
          <p:nvPr>
            <p:ph idx="1"/>
          </p:nvPr>
        </p:nvSpPr>
        <p:spPr>
          <a:xfrm>
            <a:off x="628650" y="1591450"/>
            <a:ext cx="7886700" cy="471526"/>
          </a:xfrm>
        </p:spPr>
        <p:txBody>
          <a:bodyPr>
            <a:normAutofit lnSpcReduction="10000"/>
          </a:bodyPr>
          <a:lstStyle/>
          <a:p>
            <a:r>
              <a:rPr lang="en-US" dirty="0" smtClean="0"/>
              <a:t>The trials were grouped into 4 sets</a:t>
            </a:r>
            <a:r>
              <a:rPr lang="en-US" smtClean="0"/>
              <a:t>: </a:t>
            </a:r>
            <a:endParaRPr lang="en-US" dirty="0" smtClean="0"/>
          </a:p>
        </p:txBody>
      </p:sp>
      <p:sp>
        <p:nvSpPr>
          <p:cNvPr id="4" name="TextBox 3"/>
          <p:cNvSpPr txBox="1"/>
          <p:nvPr/>
        </p:nvSpPr>
        <p:spPr>
          <a:xfrm>
            <a:off x="499018" y="2062976"/>
            <a:ext cx="4244433" cy="2277547"/>
          </a:xfrm>
          <a:prstGeom prst="rect">
            <a:avLst/>
          </a:prstGeom>
          <a:noFill/>
        </p:spPr>
        <p:txBody>
          <a:bodyPr wrap="square" rtlCol="0">
            <a:spAutoFit/>
          </a:bodyPr>
          <a:lstStyle/>
          <a:p>
            <a:r>
              <a:rPr lang="en-US" sz="1600" dirty="0" smtClean="0"/>
              <a:t>1 – 15: Network configurations </a:t>
            </a:r>
          </a:p>
          <a:p>
            <a:pPr marL="285750" indent="-285750">
              <a:buFont typeface="Arial" charset="0"/>
              <a:buChar char="•"/>
            </a:pPr>
            <a:r>
              <a:rPr lang="en-US" sz="1400" dirty="0" smtClean="0"/>
              <a:t>1 – 5: WPA2 protected network</a:t>
            </a:r>
          </a:p>
          <a:p>
            <a:pPr marL="285750" indent="-285750">
              <a:buFont typeface="Arial" charset="0"/>
              <a:buChar char="•"/>
            </a:pPr>
            <a:r>
              <a:rPr lang="en-US" sz="1400" dirty="0" smtClean="0"/>
              <a:t>6 – 10: open, unprotected network</a:t>
            </a:r>
          </a:p>
          <a:p>
            <a:pPr marL="285750" indent="-285750">
              <a:buFont typeface="Arial" charset="0"/>
              <a:buChar char="•"/>
            </a:pPr>
            <a:r>
              <a:rPr lang="en-US" sz="1400" dirty="0" smtClean="0"/>
              <a:t>11 – 15: open network restricted to authorized MAC addresses (only the host computer, devices, and users’ smartphones were authorized)</a:t>
            </a:r>
            <a:endParaRPr lang="en-US" sz="1400" dirty="0"/>
          </a:p>
          <a:p>
            <a:pPr marL="285750" indent="-285750">
              <a:buFont typeface="Arial" charset="0"/>
              <a:buChar char="•"/>
            </a:pPr>
            <a:r>
              <a:rPr lang="en-US" sz="1400" dirty="0" smtClean="0"/>
              <a:t>For each configuration, trials compared simultaneous vs staggered message sending, same vs different messages to each device, and broadcasting 1 message to all devices. </a:t>
            </a:r>
          </a:p>
        </p:txBody>
      </p:sp>
      <p:sp>
        <p:nvSpPr>
          <p:cNvPr id="5" name="TextBox 4"/>
          <p:cNvSpPr txBox="1"/>
          <p:nvPr/>
        </p:nvSpPr>
        <p:spPr>
          <a:xfrm>
            <a:off x="499018" y="4449337"/>
            <a:ext cx="4244433" cy="1631216"/>
          </a:xfrm>
          <a:prstGeom prst="rect">
            <a:avLst/>
          </a:prstGeom>
          <a:noFill/>
        </p:spPr>
        <p:txBody>
          <a:bodyPr wrap="square" rtlCol="0">
            <a:spAutoFit/>
          </a:bodyPr>
          <a:lstStyle/>
          <a:p>
            <a:r>
              <a:rPr lang="en-US" sz="1600" dirty="0" smtClean="0"/>
              <a:t>16 - 21: Sensor data streaming</a:t>
            </a:r>
          </a:p>
          <a:p>
            <a:pPr marL="285750" indent="-285750">
              <a:buFont typeface="Arial" charset="0"/>
              <a:buChar char="•"/>
            </a:pPr>
            <a:r>
              <a:rPr lang="en-US" sz="1400" dirty="0" smtClean="0"/>
              <a:t>Devices sent continuous data at regular intervals to simulate the network traffic of devices streaming sensor data.  </a:t>
            </a:r>
          </a:p>
          <a:p>
            <a:pPr marL="285750" indent="-285750">
              <a:buFont typeface="Arial" charset="0"/>
              <a:buChar char="•"/>
            </a:pPr>
            <a:r>
              <a:rPr lang="en-US" sz="1400" dirty="0" smtClean="0"/>
              <a:t>Trials increased the rate of streaming: 250ms, 125ms, 64ms, 32ms, 16ms, 8ms. </a:t>
            </a:r>
          </a:p>
          <a:p>
            <a:endParaRPr lang="en-US" sz="1400" dirty="0" smtClean="0"/>
          </a:p>
        </p:txBody>
      </p:sp>
      <p:sp>
        <p:nvSpPr>
          <p:cNvPr id="6" name="TextBox 5"/>
          <p:cNvSpPr txBox="1"/>
          <p:nvPr/>
        </p:nvSpPr>
        <p:spPr>
          <a:xfrm>
            <a:off x="4743451" y="2062976"/>
            <a:ext cx="4244433" cy="1846659"/>
          </a:xfrm>
          <a:prstGeom prst="rect">
            <a:avLst/>
          </a:prstGeom>
          <a:noFill/>
        </p:spPr>
        <p:txBody>
          <a:bodyPr wrap="square" rtlCol="0">
            <a:spAutoFit/>
          </a:bodyPr>
          <a:lstStyle/>
          <a:p>
            <a:r>
              <a:rPr lang="en-US" sz="1600" dirty="0" smtClean="0"/>
              <a:t>22-29: Cross-channel interference </a:t>
            </a:r>
          </a:p>
          <a:p>
            <a:pPr marL="285750" indent="-285750">
              <a:buFont typeface="Arial" charset="0"/>
              <a:buChar char="•"/>
            </a:pPr>
            <a:r>
              <a:rPr lang="en-US" sz="1400" dirty="0" smtClean="0"/>
              <a:t>Trials were conducted while a separate network was utilized for live wireless performance of an audio piece. </a:t>
            </a:r>
          </a:p>
          <a:p>
            <a:pPr marL="285750" indent="-285750">
              <a:buFont typeface="Arial" charset="0"/>
              <a:buChar char="•"/>
            </a:pPr>
            <a:r>
              <a:rPr lang="en-US" sz="1400" dirty="0" smtClean="0"/>
              <a:t>While the device network utilized </a:t>
            </a:r>
            <a:r>
              <a:rPr lang="en-US" sz="1400" dirty="0" err="1" smtClean="0"/>
              <a:t>WiFi</a:t>
            </a:r>
            <a:r>
              <a:rPr lang="en-US" sz="1400" dirty="0" smtClean="0"/>
              <a:t> channel 1, the other network operated on </a:t>
            </a:r>
            <a:r>
              <a:rPr lang="en-US" sz="1400" dirty="0" err="1" smtClean="0"/>
              <a:t>ch’s</a:t>
            </a:r>
            <a:r>
              <a:rPr lang="en-US" sz="1400" dirty="0" smtClean="0"/>
              <a:t> 11, 8, 4, and 1. </a:t>
            </a:r>
          </a:p>
          <a:p>
            <a:pPr marL="285750" indent="-285750">
              <a:buFont typeface="Arial" charset="0"/>
              <a:buChar char="•"/>
            </a:pPr>
            <a:r>
              <a:rPr lang="en-US" sz="1400" dirty="0" smtClean="0"/>
              <a:t>Trials were conducted with and without devices streaming sensor data as well. </a:t>
            </a:r>
          </a:p>
        </p:txBody>
      </p:sp>
      <p:sp>
        <p:nvSpPr>
          <p:cNvPr id="7" name="TextBox 6"/>
          <p:cNvSpPr txBox="1"/>
          <p:nvPr/>
        </p:nvSpPr>
        <p:spPr>
          <a:xfrm>
            <a:off x="4743451" y="4449337"/>
            <a:ext cx="4244433" cy="1415772"/>
          </a:xfrm>
          <a:prstGeom prst="rect">
            <a:avLst/>
          </a:prstGeom>
          <a:noFill/>
        </p:spPr>
        <p:txBody>
          <a:bodyPr wrap="square" rtlCol="0">
            <a:spAutoFit/>
          </a:bodyPr>
          <a:lstStyle/>
          <a:p>
            <a:r>
              <a:rPr lang="en-US" sz="1600" dirty="0" smtClean="0"/>
              <a:t>30 - 37: Other performance conditions</a:t>
            </a:r>
          </a:p>
          <a:p>
            <a:pPr marL="285750" indent="-285750">
              <a:buFont typeface="Arial" charset="0"/>
              <a:buChar char="•"/>
            </a:pPr>
            <a:r>
              <a:rPr lang="en-US" sz="1400" dirty="0" smtClean="0"/>
              <a:t>30-31: Body occlusion (held tight/not held)</a:t>
            </a:r>
          </a:p>
          <a:p>
            <a:pPr marL="285750" indent="-285750">
              <a:buFont typeface="Arial" charset="0"/>
              <a:buChar char="•"/>
            </a:pPr>
            <a:r>
              <a:rPr lang="en-US" sz="1400" dirty="0" smtClean="0"/>
              <a:t>32-33: Long distance (with/without sensor data)</a:t>
            </a:r>
          </a:p>
          <a:p>
            <a:pPr marL="285750" indent="-285750">
              <a:buFont typeface="Arial" charset="0"/>
              <a:buChar char="•"/>
            </a:pPr>
            <a:r>
              <a:rPr lang="en-US" sz="1400" dirty="0" smtClean="0"/>
              <a:t>34-35: Walking (with/without sensor data)</a:t>
            </a:r>
          </a:p>
          <a:p>
            <a:pPr marL="285750" indent="-285750">
              <a:buFont typeface="Arial" charset="0"/>
              <a:buChar char="•"/>
            </a:pPr>
            <a:r>
              <a:rPr lang="en-US" sz="1400" dirty="0" smtClean="0"/>
              <a:t>36/37: Huddled together (with/without sensor data)</a:t>
            </a:r>
          </a:p>
        </p:txBody>
      </p:sp>
    </p:spTree>
    <p:extLst>
      <p:ext uri="{BB962C8B-B14F-4D97-AF65-F5344CB8AC3E}">
        <p14:creationId xmlns:p14="http://schemas.microsoft.com/office/powerpoint/2010/main" val="20644655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Message delivery]</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1" y="1478817"/>
            <a:ext cx="3118160" cy="159260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950" y="3325120"/>
            <a:ext cx="3116861" cy="1591945"/>
          </a:xfrm>
          <a:prstGeom prst="rect">
            <a:avLst/>
          </a:prstGeom>
        </p:spPr>
      </p:pic>
      <p:sp>
        <p:nvSpPr>
          <p:cNvPr id="8" name="TextBox 7"/>
          <p:cNvSpPr txBox="1"/>
          <p:nvPr/>
        </p:nvSpPr>
        <p:spPr>
          <a:xfrm>
            <a:off x="275668" y="5021774"/>
            <a:ext cx="4507129" cy="1446550"/>
          </a:xfrm>
          <a:prstGeom prst="rect">
            <a:avLst/>
          </a:prstGeom>
          <a:noFill/>
        </p:spPr>
        <p:txBody>
          <a:bodyPr wrap="square" rtlCol="0">
            <a:spAutoFit/>
          </a:bodyPr>
          <a:lstStyle/>
          <a:p>
            <a:r>
              <a:rPr lang="en-US" sz="1100" dirty="0" smtClean="0"/>
              <a:t>Percent of dropped messages per trial: </a:t>
            </a:r>
          </a:p>
          <a:p>
            <a:pPr marL="228600" indent="-228600">
              <a:buAutoNum type="alphaLcPeriod"/>
            </a:pPr>
            <a:r>
              <a:rPr lang="en-US" sz="1100" dirty="0" smtClean="0"/>
              <a:t>1-15 Network configurations across conditions (host to device – user recorded)</a:t>
            </a:r>
          </a:p>
          <a:p>
            <a:pPr marL="228600" indent="-228600">
              <a:buAutoNum type="alphaLcPeriod"/>
            </a:pPr>
            <a:r>
              <a:rPr lang="en-US" sz="1100" dirty="0" smtClean="0"/>
              <a:t>Same trials as above (host to device, device echoed back to host)</a:t>
            </a:r>
          </a:p>
          <a:p>
            <a:pPr marL="228600" indent="-228600">
              <a:buAutoNum type="alphaLcPeriod"/>
            </a:pPr>
            <a:r>
              <a:rPr lang="en-US" sz="1100" dirty="0" smtClean="0"/>
              <a:t>16-22 With sensor data streaming at increasing frequency</a:t>
            </a:r>
          </a:p>
          <a:p>
            <a:pPr marL="228600" indent="-228600">
              <a:buAutoNum type="alphaLcPeriod"/>
            </a:pPr>
            <a:r>
              <a:rPr lang="en-US" sz="1100" dirty="0" smtClean="0"/>
              <a:t>23-29 With cross-channel traffic on another network (Joe test)</a:t>
            </a:r>
          </a:p>
          <a:p>
            <a:pPr marL="228600" indent="-228600">
              <a:buAutoNum type="alphaLcPeriod"/>
            </a:pPr>
            <a:r>
              <a:rPr lang="en-US" sz="1100" dirty="0" smtClean="0"/>
              <a:t>30-17 Other conditions, with and without streaming data: body occlusion, distance, walking, huddled together. </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4649" y="1478817"/>
            <a:ext cx="3484088" cy="1779507"/>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4648" y="3372644"/>
            <a:ext cx="3484088" cy="1534811"/>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94648" y="5021774"/>
            <a:ext cx="3484088" cy="1529521"/>
          </a:xfrm>
          <a:prstGeom prst="rect">
            <a:avLst/>
          </a:prstGeom>
        </p:spPr>
      </p:pic>
      <p:sp>
        <p:nvSpPr>
          <p:cNvPr id="12" name="TextBox 11"/>
          <p:cNvSpPr txBox="1"/>
          <p:nvPr/>
        </p:nvSpPr>
        <p:spPr>
          <a:xfrm>
            <a:off x="275667" y="1400419"/>
            <a:ext cx="352982" cy="369332"/>
          </a:xfrm>
          <a:prstGeom prst="rect">
            <a:avLst/>
          </a:prstGeom>
          <a:noFill/>
        </p:spPr>
        <p:txBody>
          <a:bodyPr wrap="none" rtlCol="0">
            <a:spAutoFit/>
          </a:bodyPr>
          <a:lstStyle/>
          <a:p>
            <a:r>
              <a:rPr lang="en-US" dirty="0" smtClean="0"/>
              <a:t>a.</a:t>
            </a:r>
            <a:endParaRPr lang="en-US" dirty="0"/>
          </a:p>
        </p:txBody>
      </p:sp>
      <p:sp>
        <p:nvSpPr>
          <p:cNvPr id="13" name="TextBox 12"/>
          <p:cNvSpPr txBox="1"/>
          <p:nvPr/>
        </p:nvSpPr>
        <p:spPr>
          <a:xfrm>
            <a:off x="4725004" y="3325120"/>
            <a:ext cx="364202" cy="369332"/>
          </a:xfrm>
          <a:prstGeom prst="rect">
            <a:avLst/>
          </a:prstGeom>
          <a:noFill/>
        </p:spPr>
        <p:txBody>
          <a:bodyPr wrap="none" rtlCol="0">
            <a:spAutoFit/>
          </a:bodyPr>
          <a:lstStyle/>
          <a:p>
            <a:r>
              <a:rPr lang="en-US" dirty="0"/>
              <a:t>d</a:t>
            </a:r>
            <a:r>
              <a:rPr lang="en-US" dirty="0" smtClean="0"/>
              <a:t>.</a:t>
            </a:r>
            <a:endParaRPr lang="en-US" dirty="0"/>
          </a:p>
        </p:txBody>
      </p:sp>
      <p:sp>
        <p:nvSpPr>
          <p:cNvPr id="14" name="TextBox 13"/>
          <p:cNvSpPr txBox="1"/>
          <p:nvPr/>
        </p:nvSpPr>
        <p:spPr>
          <a:xfrm>
            <a:off x="4725004" y="1494944"/>
            <a:ext cx="340158" cy="369332"/>
          </a:xfrm>
          <a:prstGeom prst="rect">
            <a:avLst/>
          </a:prstGeom>
          <a:noFill/>
        </p:spPr>
        <p:txBody>
          <a:bodyPr wrap="none" rtlCol="0">
            <a:spAutoFit/>
          </a:bodyPr>
          <a:lstStyle/>
          <a:p>
            <a:r>
              <a:rPr lang="en-US" dirty="0"/>
              <a:t>c</a:t>
            </a:r>
            <a:r>
              <a:rPr lang="en-US" dirty="0" smtClean="0"/>
              <a:t>.</a:t>
            </a:r>
            <a:endParaRPr lang="en-US" dirty="0"/>
          </a:p>
        </p:txBody>
      </p:sp>
      <p:sp>
        <p:nvSpPr>
          <p:cNvPr id="15" name="TextBox 14"/>
          <p:cNvSpPr txBox="1"/>
          <p:nvPr/>
        </p:nvSpPr>
        <p:spPr>
          <a:xfrm>
            <a:off x="4782797" y="5021774"/>
            <a:ext cx="357790" cy="369332"/>
          </a:xfrm>
          <a:prstGeom prst="rect">
            <a:avLst/>
          </a:prstGeom>
          <a:noFill/>
        </p:spPr>
        <p:txBody>
          <a:bodyPr wrap="none" rtlCol="0">
            <a:spAutoFit/>
          </a:bodyPr>
          <a:lstStyle/>
          <a:p>
            <a:r>
              <a:rPr lang="en-US" dirty="0"/>
              <a:t>e</a:t>
            </a:r>
            <a:r>
              <a:rPr lang="en-US" dirty="0" smtClean="0"/>
              <a:t>.</a:t>
            </a:r>
            <a:endParaRPr lang="en-US" dirty="0"/>
          </a:p>
        </p:txBody>
      </p:sp>
      <p:sp>
        <p:nvSpPr>
          <p:cNvPr id="16" name="TextBox 15"/>
          <p:cNvSpPr txBox="1"/>
          <p:nvPr/>
        </p:nvSpPr>
        <p:spPr>
          <a:xfrm>
            <a:off x="275667" y="3325120"/>
            <a:ext cx="364202" cy="369332"/>
          </a:xfrm>
          <a:prstGeom prst="rect">
            <a:avLst/>
          </a:prstGeom>
          <a:noFill/>
        </p:spPr>
        <p:txBody>
          <a:bodyPr wrap="none" rtlCol="0">
            <a:spAutoFit/>
          </a:bodyPr>
          <a:lstStyle/>
          <a:p>
            <a:r>
              <a:rPr lang="en-US" dirty="0" smtClean="0"/>
              <a:t>b.</a:t>
            </a:r>
            <a:endParaRPr lang="en-US" dirty="0"/>
          </a:p>
        </p:txBody>
      </p:sp>
    </p:spTree>
    <p:extLst>
      <p:ext uri="{BB962C8B-B14F-4D97-AF65-F5344CB8AC3E}">
        <p14:creationId xmlns:p14="http://schemas.microsoft.com/office/powerpoint/2010/main" val="457108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245" y="356072"/>
            <a:ext cx="7886700" cy="1325563"/>
          </a:xfrm>
        </p:spPr>
        <p:txBody>
          <a:bodyPr>
            <a:normAutofit/>
          </a:bodyPr>
          <a:lstStyle/>
          <a:p>
            <a:r>
              <a:rPr lang="en-US" sz="4000" dirty="0"/>
              <a:t>[</a:t>
            </a:r>
            <a:r>
              <a:rPr lang="en-US" sz="4000" dirty="0" smtClean="0"/>
              <a:t>Message delivery (continuous data)]</a:t>
            </a:r>
            <a:endParaRPr lang="en-US" sz="4000" dirty="0"/>
          </a:p>
        </p:txBody>
      </p: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993" y="2216177"/>
            <a:ext cx="4615547" cy="3460671"/>
          </a:xfrm>
          <a:prstGeom prst="rect">
            <a:avLst/>
          </a:prstGeom>
        </p:spPr>
      </p:pic>
      <p:sp>
        <p:nvSpPr>
          <p:cNvPr id="3" name="TextBox 2"/>
          <p:cNvSpPr txBox="1"/>
          <p:nvPr/>
        </p:nvSpPr>
        <p:spPr>
          <a:xfrm>
            <a:off x="697637" y="5788197"/>
            <a:ext cx="3716363" cy="846386"/>
          </a:xfrm>
          <a:prstGeom prst="rect">
            <a:avLst/>
          </a:prstGeom>
          <a:noFill/>
        </p:spPr>
        <p:txBody>
          <a:bodyPr wrap="square" rtlCol="0">
            <a:spAutoFit/>
          </a:bodyPr>
          <a:lstStyle/>
          <a:p>
            <a:pPr>
              <a:spcAft>
                <a:spcPts val="600"/>
              </a:spcAft>
            </a:pPr>
            <a:r>
              <a:rPr lang="en-US" sz="1100" dirty="0" smtClean="0"/>
              <a:t>Top: Total individual messages sent/echoed in the random blinks messages for trials 1 – 15 (network configuration tests) </a:t>
            </a:r>
          </a:p>
          <a:p>
            <a:pPr>
              <a:spcAft>
                <a:spcPts val="600"/>
              </a:spcAft>
            </a:pPr>
            <a:r>
              <a:rPr lang="en-US" sz="1100" dirty="0" smtClean="0"/>
              <a:t>Bottom: % dropped messages by network type (left) and message delivery condition (right)</a:t>
            </a:r>
            <a:endParaRPr lang="en-US" sz="11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3053" y="2214887"/>
            <a:ext cx="4617267" cy="3461961"/>
          </a:xfrm>
          <a:prstGeom prst="rect">
            <a:avLst/>
          </a:prstGeom>
        </p:spPr>
      </p:pic>
      <p:sp>
        <p:nvSpPr>
          <p:cNvPr id="20" name="TextBox 19"/>
          <p:cNvSpPr txBox="1"/>
          <p:nvPr/>
        </p:nvSpPr>
        <p:spPr>
          <a:xfrm>
            <a:off x="4954128" y="5788197"/>
            <a:ext cx="3716363" cy="754053"/>
          </a:xfrm>
          <a:prstGeom prst="rect">
            <a:avLst/>
          </a:prstGeom>
          <a:noFill/>
        </p:spPr>
        <p:txBody>
          <a:bodyPr wrap="square" rtlCol="0">
            <a:spAutoFit/>
          </a:bodyPr>
          <a:lstStyle/>
          <a:p>
            <a:pPr>
              <a:spcAft>
                <a:spcPts val="600"/>
              </a:spcAft>
            </a:pPr>
            <a:r>
              <a:rPr lang="en-US" sz="1100" dirty="0" smtClean="0"/>
              <a:t>Top left: Trials 16-21, with sensor data streaming </a:t>
            </a:r>
          </a:p>
          <a:p>
            <a:pPr>
              <a:spcAft>
                <a:spcPts val="600"/>
              </a:spcAft>
            </a:pPr>
            <a:r>
              <a:rPr lang="en-US" sz="1100" dirty="0" smtClean="0"/>
              <a:t>Top right: Trials 22 – 29, with cross channel traffic</a:t>
            </a:r>
          </a:p>
          <a:p>
            <a:pPr>
              <a:spcAft>
                <a:spcPts val="600"/>
              </a:spcAft>
            </a:pPr>
            <a:r>
              <a:rPr lang="en-US" sz="1100" dirty="0" smtClean="0"/>
              <a:t>Bottom: Trials 30 – 37: Other conditions</a:t>
            </a:r>
            <a:endParaRPr lang="en-US" sz="1100" dirty="0"/>
          </a:p>
        </p:txBody>
      </p:sp>
      <p:sp>
        <p:nvSpPr>
          <p:cNvPr id="17" name="TextBox 16"/>
          <p:cNvSpPr txBox="1"/>
          <p:nvPr/>
        </p:nvSpPr>
        <p:spPr>
          <a:xfrm>
            <a:off x="380245" y="1385180"/>
            <a:ext cx="8383510" cy="830997"/>
          </a:xfrm>
          <a:prstGeom prst="rect">
            <a:avLst/>
          </a:prstGeom>
          <a:noFill/>
        </p:spPr>
        <p:txBody>
          <a:bodyPr wrap="square" rtlCol="0">
            <a:spAutoFit/>
          </a:bodyPr>
          <a:lstStyle/>
          <a:p>
            <a:r>
              <a:rPr lang="en-US" sz="1200" dirty="0" smtClean="0"/>
              <a:t>Delivery of timing-sensitive continuous control-style messages was tested as well. When one of the “random blinking” messages was sent, </a:t>
            </a:r>
            <a:r>
              <a:rPr lang="en-US" sz="1200" dirty="0"/>
              <a:t>i</a:t>
            </a:r>
            <a:r>
              <a:rPr lang="en-US" sz="1200" dirty="0" smtClean="0"/>
              <a:t>nstead of a single message, a random sequence of timed on and off messages were sent over a period of 2 seconds. Thus each random message actually contained between 10 and 20 individual time-tagged message. The number number sent vs received give a measure of delivery success and percentage of dropped packets (messages), as shown here. </a:t>
            </a:r>
            <a:r>
              <a:rPr lang="en-US" sz="1200" i="1" dirty="0" smtClean="0"/>
              <a:t>See also [Jitter] section. </a:t>
            </a:r>
            <a:endParaRPr lang="en-US" sz="1200" i="1" dirty="0"/>
          </a:p>
        </p:txBody>
      </p:sp>
    </p:spTree>
    <p:extLst>
      <p:ext uri="{BB962C8B-B14F-4D97-AF65-F5344CB8AC3E}">
        <p14:creationId xmlns:p14="http://schemas.microsoft.com/office/powerpoint/2010/main" val="16760915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Latency]</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338" y="1305475"/>
            <a:ext cx="4482365" cy="336081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0654" y="365126"/>
            <a:ext cx="4028851" cy="302077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5195" y="3288551"/>
            <a:ext cx="3994310" cy="2994877"/>
          </a:xfrm>
          <a:prstGeom prst="rect">
            <a:avLst/>
          </a:prstGeom>
        </p:spPr>
      </p:pic>
      <p:sp>
        <p:nvSpPr>
          <p:cNvPr id="7" name="TextBox 6"/>
          <p:cNvSpPr txBox="1"/>
          <p:nvPr/>
        </p:nvSpPr>
        <p:spPr>
          <a:xfrm>
            <a:off x="628649" y="4666288"/>
            <a:ext cx="4186546" cy="1546577"/>
          </a:xfrm>
          <a:prstGeom prst="rect">
            <a:avLst/>
          </a:prstGeom>
          <a:noFill/>
        </p:spPr>
        <p:txBody>
          <a:bodyPr wrap="square" rtlCol="0">
            <a:spAutoFit/>
          </a:bodyPr>
          <a:lstStyle/>
          <a:p>
            <a:r>
              <a:rPr lang="en-US" sz="1050" dirty="0" smtClean="0"/>
              <a:t>Latency was measured by comparing the </a:t>
            </a:r>
            <a:r>
              <a:rPr lang="en-US" sz="1050" dirty="0" err="1" smtClean="0"/>
              <a:t>timetags</a:t>
            </a:r>
            <a:r>
              <a:rPr lang="en-US" sz="1050" dirty="0" smtClean="0"/>
              <a:t> of messages sent from the host computer with the </a:t>
            </a:r>
            <a:r>
              <a:rPr lang="en-US" sz="1050" dirty="0" err="1" smtClean="0"/>
              <a:t>timetags</a:t>
            </a:r>
            <a:r>
              <a:rPr lang="en-US" sz="1050" dirty="0" smtClean="0"/>
              <a:t> of the same messages echoed back from the devices. </a:t>
            </a:r>
          </a:p>
          <a:p>
            <a:endParaRPr lang="en-US" sz="1050" dirty="0"/>
          </a:p>
          <a:p>
            <a:r>
              <a:rPr lang="en-US" sz="1050" dirty="0" smtClean="0"/>
              <a:t>Trials </a:t>
            </a:r>
            <a:r>
              <a:rPr lang="en-US" sz="1050" dirty="0" smtClean="0"/>
              <a:t>1 – </a:t>
            </a:r>
            <a:r>
              <a:rPr lang="en-US" sz="1050" dirty="0" smtClean="0"/>
              <a:t>15 (testing different network configurations and message-sending strategies): </a:t>
            </a:r>
            <a:endParaRPr lang="en-US" sz="1050" dirty="0" smtClean="0"/>
          </a:p>
          <a:p>
            <a:pPr marL="342900" indent="-342900">
              <a:buAutoNum type="alphaLcPeriod"/>
            </a:pPr>
            <a:r>
              <a:rPr lang="en-US" sz="1050" dirty="0" smtClean="0"/>
              <a:t>all</a:t>
            </a:r>
          </a:p>
          <a:p>
            <a:pPr marL="342900" indent="-342900">
              <a:buAutoNum type="alphaLcPeriod"/>
            </a:pPr>
            <a:r>
              <a:rPr lang="en-US" sz="1050" dirty="0" smtClean="0"/>
              <a:t>by network configuration</a:t>
            </a:r>
          </a:p>
          <a:p>
            <a:pPr marL="342900" indent="-342900">
              <a:buAutoNum type="alphaLcPeriod"/>
            </a:pPr>
            <a:r>
              <a:rPr lang="en-US" sz="1050" dirty="0" smtClean="0"/>
              <a:t>by delivery condition</a:t>
            </a:r>
            <a:endParaRPr lang="en-US" sz="1050" dirty="0"/>
          </a:p>
        </p:txBody>
      </p:sp>
      <p:sp>
        <p:nvSpPr>
          <p:cNvPr id="8" name="TextBox 7"/>
          <p:cNvSpPr txBox="1"/>
          <p:nvPr/>
        </p:nvSpPr>
        <p:spPr>
          <a:xfrm>
            <a:off x="179338" y="6469715"/>
            <a:ext cx="8630167" cy="276999"/>
          </a:xfrm>
          <a:prstGeom prst="rect">
            <a:avLst/>
          </a:prstGeom>
          <a:noFill/>
        </p:spPr>
        <p:txBody>
          <a:bodyPr wrap="square" rtlCol="0">
            <a:spAutoFit/>
          </a:bodyPr>
          <a:lstStyle/>
          <a:p>
            <a:pPr algn="ctr"/>
            <a:r>
              <a:rPr lang="en-US" sz="1200" b="1" dirty="0" smtClean="0">
                <a:solidFill>
                  <a:srgbClr val="0432FF"/>
                </a:solidFill>
              </a:rPr>
              <a:t>Boxes</a:t>
            </a:r>
            <a:r>
              <a:rPr lang="en-US" sz="1200" dirty="0" smtClean="0"/>
              <a:t> = interquartile range; </a:t>
            </a:r>
            <a:r>
              <a:rPr lang="en-US" sz="1200" b="1" dirty="0" smtClean="0">
                <a:solidFill>
                  <a:srgbClr val="FF0000"/>
                </a:solidFill>
              </a:rPr>
              <a:t>red lines </a:t>
            </a:r>
            <a:r>
              <a:rPr lang="en-US" sz="1200" dirty="0" smtClean="0"/>
              <a:t>= medians; </a:t>
            </a:r>
            <a:r>
              <a:rPr lang="en-US" sz="1200" b="1" dirty="0" smtClean="0"/>
              <a:t>dotted lines</a:t>
            </a:r>
            <a:r>
              <a:rPr lang="en-US" sz="1200" dirty="0" smtClean="0"/>
              <a:t> = upper/lower extremes; </a:t>
            </a:r>
            <a:r>
              <a:rPr lang="en-US" sz="1200" b="1" dirty="0" smtClean="0">
                <a:solidFill>
                  <a:srgbClr val="FF0000"/>
                </a:solidFill>
              </a:rPr>
              <a:t>crosses</a:t>
            </a:r>
            <a:r>
              <a:rPr lang="en-US" sz="1200" dirty="0" smtClean="0"/>
              <a:t> = outliers</a:t>
            </a:r>
            <a:endParaRPr lang="en-US" sz="1200" dirty="0"/>
          </a:p>
        </p:txBody>
      </p:sp>
    </p:spTree>
    <p:extLst>
      <p:ext uri="{BB962C8B-B14F-4D97-AF65-F5344CB8AC3E}">
        <p14:creationId xmlns:p14="http://schemas.microsoft.com/office/powerpoint/2010/main" val="19352486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4596"/>
            <a:ext cx="7886700" cy="1325563"/>
          </a:xfrm>
        </p:spPr>
        <p:txBody>
          <a:bodyPr/>
          <a:lstStyle/>
          <a:p>
            <a:r>
              <a:rPr lang="en-US" dirty="0" smtClean="0"/>
              <a:t>[Latency (cont.)]</a:t>
            </a:r>
            <a:endParaRPr lang="en-US" dirty="0"/>
          </a:p>
        </p:txBody>
      </p:sp>
      <p:sp>
        <p:nvSpPr>
          <p:cNvPr id="7" name="TextBox 6"/>
          <p:cNvSpPr txBox="1"/>
          <p:nvPr/>
        </p:nvSpPr>
        <p:spPr>
          <a:xfrm>
            <a:off x="628650" y="4939665"/>
            <a:ext cx="4323595" cy="1590179"/>
          </a:xfrm>
          <a:prstGeom prst="rect">
            <a:avLst/>
          </a:prstGeom>
          <a:noFill/>
        </p:spPr>
        <p:txBody>
          <a:bodyPr wrap="square" rtlCol="0">
            <a:spAutoFit/>
          </a:bodyPr>
          <a:lstStyle/>
          <a:p>
            <a:pPr>
              <a:spcAft>
                <a:spcPts val="800"/>
              </a:spcAft>
            </a:pPr>
            <a:r>
              <a:rPr lang="en-US" sz="1200" dirty="0" smtClean="0"/>
              <a:t>Above: </a:t>
            </a:r>
            <a:r>
              <a:rPr lang="en-US" sz="1200" dirty="0" smtClean="0"/>
              <a:t>Trials 16 – 21 with sensor data </a:t>
            </a:r>
            <a:r>
              <a:rPr lang="en-US" sz="1200" dirty="0" smtClean="0"/>
              <a:t>streaming </a:t>
            </a:r>
            <a:r>
              <a:rPr lang="en-US" sz="1200" dirty="0" smtClean="0"/>
              <a:t>at different rates</a:t>
            </a:r>
            <a:endParaRPr lang="en-US" sz="1200" dirty="0" smtClean="0"/>
          </a:p>
          <a:p>
            <a:pPr>
              <a:spcAft>
                <a:spcPts val="800"/>
              </a:spcAft>
            </a:pPr>
            <a:r>
              <a:rPr lang="en-US" sz="1200" dirty="0" smtClean="0"/>
              <a:t>Right top: </a:t>
            </a:r>
            <a:r>
              <a:rPr lang="en-US" sz="1200" dirty="0" smtClean="0"/>
              <a:t>Trials 22-29 with </a:t>
            </a:r>
            <a:r>
              <a:rPr lang="en-US" sz="1200" dirty="0" smtClean="0"/>
              <a:t>cross-channel </a:t>
            </a:r>
            <a:r>
              <a:rPr lang="en-US" sz="1200" dirty="0" smtClean="0"/>
              <a:t>traffic (with and without devices sensor data)</a:t>
            </a:r>
            <a:endParaRPr lang="en-US" sz="1200" dirty="0" smtClean="0"/>
          </a:p>
          <a:p>
            <a:pPr>
              <a:spcAft>
                <a:spcPts val="800"/>
              </a:spcAft>
            </a:pPr>
            <a:r>
              <a:rPr lang="en-US" sz="1200" dirty="0" smtClean="0"/>
              <a:t>Right bottom: </a:t>
            </a:r>
            <a:r>
              <a:rPr lang="en-US" sz="1200" dirty="0" smtClean="0"/>
              <a:t>Trials 30 - 37 testing other </a:t>
            </a:r>
            <a:r>
              <a:rPr lang="en-US" sz="1200" dirty="0" smtClean="0"/>
              <a:t>conditions: body occlusion (touching/not touching); distance (without/with sensor data), walking (without/with senor data),huddled (without/with data)</a:t>
            </a:r>
            <a:endParaRPr lang="en-US" sz="12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0231" y="3344047"/>
            <a:ext cx="4093769" cy="306945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326" y="1260273"/>
            <a:ext cx="4804905" cy="3602649"/>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0231" y="274597"/>
            <a:ext cx="4093769" cy="3069450"/>
          </a:xfrm>
          <a:prstGeom prst="rect">
            <a:avLst/>
          </a:prstGeom>
        </p:spPr>
      </p:pic>
      <p:sp>
        <p:nvSpPr>
          <p:cNvPr id="11" name="TextBox 10"/>
          <p:cNvSpPr txBox="1"/>
          <p:nvPr/>
        </p:nvSpPr>
        <p:spPr>
          <a:xfrm>
            <a:off x="179338" y="6469715"/>
            <a:ext cx="8630167" cy="276999"/>
          </a:xfrm>
          <a:prstGeom prst="rect">
            <a:avLst/>
          </a:prstGeom>
          <a:noFill/>
        </p:spPr>
        <p:txBody>
          <a:bodyPr wrap="square" rtlCol="0">
            <a:spAutoFit/>
          </a:bodyPr>
          <a:lstStyle/>
          <a:p>
            <a:pPr algn="ctr"/>
            <a:r>
              <a:rPr lang="en-US" sz="1200" b="1" dirty="0" smtClean="0">
                <a:solidFill>
                  <a:srgbClr val="0432FF"/>
                </a:solidFill>
              </a:rPr>
              <a:t>Boxes</a:t>
            </a:r>
            <a:r>
              <a:rPr lang="en-US" sz="1200" dirty="0" smtClean="0"/>
              <a:t> = interquartile range; </a:t>
            </a:r>
            <a:r>
              <a:rPr lang="en-US" sz="1200" b="1" dirty="0" smtClean="0">
                <a:solidFill>
                  <a:srgbClr val="FF0000"/>
                </a:solidFill>
              </a:rPr>
              <a:t>red lines </a:t>
            </a:r>
            <a:r>
              <a:rPr lang="en-US" sz="1200" dirty="0" smtClean="0"/>
              <a:t>= medians; </a:t>
            </a:r>
            <a:r>
              <a:rPr lang="en-US" sz="1200" b="1" dirty="0" smtClean="0"/>
              <a:t>dotted lines</a:t>
            </a:r>
            <a:r>
              <a:rPr lang="en-US" sz="1200" dirty="0" smtClean="0"/>
              <a:t> = upper/lower extremes; </a:t>
            </a:r>
            <a:r>
              <a:rPr lang="en-US" sz="1200" b="1" dirty="0" smtClean="0">
                <a:solidFill>
                  <a:srgbClr val="FF0000"/>
                </a:solidFill>
              </a:rPr>
              <a:t>crosses</a:t>
            </a:r>
            <a:r>
              <a:rPr lang="en-US" sz="1200" dirty="0" smtClean="0"/>
              <a:t> = outliers</a:t>
            </a:r>
            <a:endParaRPr lang="en-US" sz="1200" dirty="0"/>
          </a:p>
        </p:txBody>
      </p:sp>
    </p:spTree>
    <p:extLst>
      <p:ext uri="{BB962C8B-B14F-4D97-AF65-F5344CB8AC3E}">
        <p14:creationId xmlns:p14="http://schemas.microsoft.com/office/powerpoint/2010/main" val="102000745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2268</TotalTime>
  <Words>1176</Words>
  <Application>Microsoft Macintosh PowerPoint</Application>
  <PresentationFormat>On-screen Show (4:3)</PresentationFormat>
  <Paragraphs>94</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Calibri</vt:lpstr>
      <vt:lpstr>Calibri Light</vt:lpstr>
      <vt:lpstr>Arial</vt:lpstr>
      <vt:lpstr>Office Theme</vt:lpstr>
      <vt:lpstr>[BSS WiFi Multi-device testing]</vt:lpstr>
      <vt:lpstr>[Overview]</vt:lpstr>
      <vt:lpstr>[Experiment]</vt:lpstr>
      <vt:lpstr>[Devices and protocols]</vt:lpstr>
      <vt:lpstr>[Trials]</vt:lpstr>
      <vt:lpstr>[Results: Message delivery]</vt:lpstr>
      <vt:lpstr>[Message delivery (continuous data)]</vt:lpstr>
      <vt:lpstr>[Results: Latency]</vt:lpstr>
      <vt:lpstr>[Latency (cont.)]</vt:lpstr>
      <vt:lpstr>[Jitter]</vt:lpstr>
      <vt:lpstr>[Jitter (cont.)]</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[BSS WiFi Multi-device testing]</dc:title>
  <dc:creator>John Sullivan</dc:creator>
  <cp:lastModifiedBy>John Sullivan</cp:lastModifiedBy>
  <cp:revision>31</cp:revision>
  <dcterms:created xsi:type="dcterms:W3CDTF">2017-03-16T01:54:35Z</dcterms:created>
  <dcterms:modified xsi:type="dcterms:W3CDTF">2017-03-20T05:42:12Z</dcterms:modified>
</cp:coreProperties>
</file>